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264" r:id="rId5"/>
    <p:sldId id="278" r:id="rId6"/>
    <p:sldId id="270" r:id="rId7"/>
    <p:sldId id="273" r:id="rId8"/>
    <p:sldId id="274" r:id="rId9"/>
    <p:sldId id="276" r:id="rId10"/>
  </p:sldIdLst>
  <p:sldSz cx="6858000" cy="12192000"/>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5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282363-B101-BBC8-7E60-7C1D1C4CCC3A}" v="146" dt="2023-06-27T22:07:39.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03" autoAdjust="0"/>
    <p:restoredTop sz="94633"/>
  </p:normalViewPr>
  <p:slideViewPr>
    <p:cSldViewPr snapToGrid="0">
      <p:cViewPr varScale="1">
        <p:scale>
          <a:sx n="55" d="100"/>
          <a:sy n="55" d="100"/>
        </p:scale>
        <p:origin x="16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3" y="0"/>
            <a:ext cx="4033943" cy="352375"/>
          </a:xfrm>
          <a:prstGeom prst="rect">
            <a:avLst/>
          </a:prstGeom>
        </p:spPr>
        <p:txBody>
          <a:bodyPr vert="horz" lIns="93324" tIns="46662" rIns="93324" bIns="46662" rtlCol="0"/>
          <a:lstStyle>
            <a:lvl1pPr algn="r">
              <a:defRPr sz="1200"/>
            </a:lvl1pPr>
          </a:lstStyle>
          <a:p>
            <a:fld id="{0523A89E-4AF4-0748-857A-6668F65D6BA5}" type="datetimeFigureOut">
              <a:rPr lang="en-US" smtClean="0"/>
              <a:t>8/1/2023</a:t>
            </a:fld>
            <a:endParaRPr lang="en-US"/>
          </a:p>
        </p:txBody>
      </p:sp>
      <p:sp>
        <p:nvSpPr>
          <p:cNvPr id="4" name="Slide Image Placeholder 3"/>
          <p:cNvSpPr>
            <a:spLocks noGrp="1" noRot="1" noChangeAspect="1"/>
          </p:cNvSpPr>
          <p:nvPr>
            <p:ph type="sldImg" idx="2"/>
          </p:nvPr>
        </p:nvSpPr>
        <p:spPr>
          <a:xfrm>
            <a:off x="3989388" y="877888"/>
            <a:ext cx="1330325" cy="2370137"/>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79866"/>
            <a:ext cx="7447280" cy="2765346"/>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726"/>
            <a:ext cx="4033943" cy="352374"/>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70726"/>
            <a:ext cx="4033943" cy="352374"/>
          </a:xfrm>
          <a:prstGeom prst="rect">
            <a:avLst/>
          </a:prstGeom>
        </p:spPr>
        <p:txBody>
          <a:bodyPr vert="horz" lIns="93324" tIns="46662" rIns="93324" bIns="46662" rtlCol="0" anchor="b"/>
          <a:lstStyle>
            <a:lvl1pPr algn="r">
              <a:defRPr sz="1200"/>
            </a:lvl1pPr>
          </a:lstStyle>
          <a:p>
            <a:fld id="{34986B0F-793E-3C46-B505-7F52B0A8CF3A}" type="slidenum">
              <a:rPr lang="en-US" smtClean="0"/>
              <a:t>‹#›</a:t>
            </a:fld>
            <a:endParaRPr lang="en-US"/>
          </a:p>
        </p:txBody>
      </p:sp>
    </p:spTree>
    <p:extLst>
      <p:ext uri="{BB962C8B-B14F-4D97-AF65-F5344CB8AC3E}">
        <p14:creationId xmlns:p14="http://schemas.microsoft.com/office/powerpoint/2010/main" val="380235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i="1" dirty="0"/>
              <a:t>Teacher note </a:t>
            </a:r>
            <a:r>
              <a:rPr lang="en-US" dirty="0"/>
              <a:t>about our human tendency to make judgments: our brains are hard-wired to make snap judgments, often in the form of negative stereotypes, as a way to quickly figure out whether someone is a friend or a foe. Snap judgments may have helped us survive thousands of years ago but now our world is much more socially complex, and this evolutionary tendency of our brains to stereotype can be wildly off.... and even harmful. Just know, we all stereotype, and we’re all learning how to better suspend judgment! </a:t>
            </a:r>
          </a:p>
          <a:p>
            <a:endParaRPr lang="en-US" dirty="0"/>
          </a:p>
        </p:txBody>
      </p:sp>
      <p:sp>
        <p:nvSpPr>
          <p:cNvPr id="4" name="Slide Number Placeholder 3"/>
          <p:cNvSpPr>
            <a:spLocks noGrp="1"/>
          </p:cNvSpPr>
          <p:nvPr>
            <p:ph type="sldNum" sz="quarter" idx="5"/>
          </p:nvPr>
        </p:nvSpPr>
        <p:spPr/>
        <p:txBody>
          <a:bodyPr/>
          <a:lstStyle/>
          <a:p>
            <a:fld id="{34986B0F-793E-3C46-B505-7F52B0A8CF3A}" type="slidenum">
              <a:rPr lang="en-US" smtClean="0"/>
              <a:t>4</a:t>
            </a:fld>
            <a:endParaRPr lang="en-US"/>
          </a:p>
        </p:txBody>
      </p:sp>
    </p:spTree>
    <p:extLst>
      <p:ext uri="{BB962C8B-B14F-4D97-AF65-F5344CB8AC3E}">
        <p14:creationId xmlns:p14="http://schemas.microsoft.com/office/powerpoint/2010/main" val="247770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470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4827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1348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7538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1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2992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1788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9454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6421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7152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1837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US" smtClean="0"/>
              <a:t>8/1/2023</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9435574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EA97-4365-4B0B-9B57-86DEE298540B}"/>
              </a:ext>
            </a:extLst>
          </p:cNvPr>
          <p:cNvSpPr>
            <a:spLocks noGrp="1"/>
          </p:cNvSpPr>
          <p:nvPr>
            <p:ph type="title"/>
          </p:nvPr>
        </p:nvSpPr>
        <p:spPr>
          <a:xfrm>
            <a:off x="233082" y="649114"/>
            <a:ext cx="6364942" cy="2356556"/>
          </a:xfrm>
        </p:spPr>
        <p:txBody>
          <a:bodyPr>
            <a:normAutofit/>
          </a:bodyPr>
          <a:lstStyle/>
          <a:p>
            <a:pPr algn="ctr"/>
            <a:r>
              <a:rPr lang="en-US" sz="4000" dirty="0" err="1">
                <a:solidFill>
                  <a:srgbClr val="0D1582"/>
                </a:solidFill>
                <a:latin typeface="Poppins" pitchFamily="2" charset="77"/>
                <a:cs typeface="Poppins" pitchFamily="2" charset="77"/>
              </a:rPr>
              <a:t>SpeakOut</a:t>
            </a:r>
            <a:r>
              <a:rPr lang="en-US" sz="4000" dirty="0">
                <a:solidFill>
                  <a:srgbClr val="0D1582"/>
                </a:solidFill>
                <a:latin typeface="Poppins" pitchFamily="2" charset="77"/>
                <a:cs typeface="Poppins" pitchFamily="2" charset="77"/>
              </a:rPr>
              <a:t> with </a:t>
            </a:r>
            <a:r>
              <a:rPr lang="en-US" sz="4000" dirty="0" err="1">
                <a:solidFill>
                  <a:srgbClr val="0D1582"/>
                </a:solidFill>
                <a:latin typeface="Poppins" pitchFamily="2" charset="77"/>
                <a:cs typeface="Poppins" pitchFamily="2" charset="77"/>
              </a:rPr>
              <a:t>Advocatr</a:t>
            </a:r>
            <a:endParaRPr lang="en-US" sz="4000" dirty="0">
              <a:solidFill>
                <a:srgbClr val="0D1582"/>
              </a:solidFill>
              <a:latin typeface="Poppins" pitchFamily="2" charset="77"/>
              <a:cs typeface="Poppins" pitchFamily="2" charset="77"/>
            </a:endParaRPr>
          </a:p>
        </p:txBody>
      </p:sp>
      <p:sp>
        <p:nvSpPr>
          <p:cNvPr id="3" name="Content Placeholder 2">
            <a:extLst>
              <a:ext uri="{FF2B5EF4-FFF2-40B4-BE49-F238E27FC236}">
                <a16:creationId xmlns:a16="http://schemas.microsoft.com/office/drawing/2014/main" id="{A08D96E9-7202-42A6-8711-67F217248006}"/>
              </a:ext>
            </a:extLst>
          </p:cNvPr>
          <p:cNvSpPr>
            <a:spLocks noGrp="1"/>
          </p:cNvSpPr>
          <p:nvPr>
            <p:ph idx="1"/>
          </p:nvPr>
        </p:nvSpPr>
        <p:spPr>
          <a:xfrm>
            <a:off x="458040" y="2228144"/>
            <a:ext cx="5915025" cy="7735712"/>
          </a:xfrm>
        </p:spPr>
        <p:txBody>
          <a:bodyPr>
            <a:normAutofit/>
          </a:bodyPr>
          <a:lstStyle/>
          <a:p>
            <a:pPr marL="0" lvl="0" indent="0" algn="ctr">
              <a:buNone/>
            </a:pPr>
            <a:r>
              <a:rPr lang="en-US" sz="3200" dirty="0">
                <a:solidFill>
                  <a:srgbClr val="000000"/>
                </a:solidFill>
                <a:latin typeface="Poppins" pitchFamily="2" charset="77"/>
                <a:cs typeface="Poppins" pitchFamily="2" charset="77"/>
              </a:rPr>
              <a:t>Curriculum </a:t>
            </a:r>
          </a:p>
          <a:p>
            <a:pPr marL="0" lvl="0" indent="0" algn="ctr">
              <a:buNone/>
            </a:pPr>
            <a:r>
              <a:rPr lang="en-US" sz="3200" dirty="0">
                <a:solidFill>
                  <a:srgbClr val="000000"/>
                </a:solidFill>
                <a:latin typeface="Poppins" pitchFamily="2" charset="77"/>
                <a:cs typeface="Poppins" pitchFamily="2" charset="77"/>
              </a:rPr>
              <a:t>Lesson 5</a:t>
            </a:r>
          </a:p>
          <a:p>
            <a:pPr marL="0" lvl="0" indent="0" algn="ctr">
              <a:buNone/>
            </a:pPr>
            <a:endParaRPr lang="en-US" sz="3200" dirty="0">
              <a:solidFill>
                <a:srgbClr val="000000"/>
              </a:solidFill>
              <a:latin typeface="Poppins" pitchFamily="2" charset="77"/>
              <a:cs typeface="Poppins" pitchFamily="2" charset="77"/>
            </a:endParaRPr>
          </a:p>
          <a:p>
            <a:pPr marL="0" lvl="0" indent="0" algn="ctr">
              <a:buNone/>
            </a:pPr>
            <a:endParaRPr lang="en-US" sz="3200" dirty="0">
              <a:solidFill>
                <a:srgbClr val="000000"/>
              </a:solidFill>
              <a:latin typeface="Poppins" pitchFamily="2" charset="77"/>
              <a:cs typeface="Poppins" pitchFamily="2" charset="77"/>
            </a:endParaRPr>
          </a:p>
          <a:p>
            <a:pPr marL="0" indent="0" algn="ctr">
              <a:buNone/>
            </a:pPr>
            <a:r>
              <a:rPr lang="en-US" sz="4400" dirty="0">
                <a:solidFill>
                  <a:srgbClr val="0D1582"/>
                </a:solidFill>
                <a:latin typeface="Poppins Light" pitchFamily="2" charset="77"/>
                <a:cs typeface="Poppins Light" pitchFamily="2" charset="77"/>
              </a:rPr>
              <a:t>Intent vs Impact &amp; </a:t>
            </a:r>
          </a:p>
          <a:p>
            <a:pPr marL="0" indent="0" algn="ctr">
              <a:buNone/>
            </a:pPr>
            <a:r>
              <a:rPr lang="en-US" sz="4400" dirty="0">
                <a:solidFill>
                  <a:srgbClr val="0D1582"/>
                </a:solidFill>
                <a:latin typeface="Poppins Light" pitchFamily="2" charset="77"/>
                <a:cs typeface="Poppins Light" pitchFamily="2" charset="77"/>
              </a:rPr>
              <a:t>Suspending </a:t>
            </a:r>
          </a:p>
          <a:p>
            <a:pPr marL="0" indent="0" algn="ctr">
              <a:buNone/>
            </a:pPr>
            <a:r>
              <a:rPr lang="en-US" sz="4400" dirty="0">
                <a:solidFill>
                  <a:srgbClr val="0D1582"/>
                </a:solidFill>
                <a:latin typeface="Poppins Light" pitchFamily="2" charset="77"/>
                <a:cs typeface="Poppins Light" pitchFamily="2" charset="77"/>
              </a:rPr>
              <a:t>Judgment</a:t>
            </a:r>
          </a:p>
          <a:p>
            <a:pPr marL="0" lvl="0" indent="0" algn="ctr">
              <a:buNone/>
            </a:pPr>
            <a:endParaRPr lang="en-US" sz="3200" dirty="0">
              <a:solidFill>
                <a:srgbClr val="000000"/>
              </a:solidFill>
              <a:latin typeface="Poppins" pitchFamily="2" charset="77"/>
              <a:cs typeface="Poppins" pitchFamily="2" charset="77"/>
            </a:endParaRPr>
          </a:p>
        </p:txBody>
      </p:sp>
    </p:spTree>
    <p:extLst>
      <p:ext uri="{BB962C8B-B14F-4D97-AF65-F5344CB8AC3E}">
        <p14:creationId xmlns:p14="http://schemas.microsoft.com/office/powerpoint/2010/main" val="25689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49C0-1185-4D34-BE46-904F3F4FFA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633E7D-20DF-427E-982F-1D567A8C927F}"/>
              </a:ext>
            </a:extLst>
          </p:cNvPr>
          <p:cNvSpPr>
            <a:spLocks noGrp="1"/>
          </p:cNvSpPr>
          <p:nvPr>
            <p:ph idx="1"/>
          </p:nvPr>
        </p:nvSpPr>
        <p:spPr>
          <a:xfrm>
            <a:off x="0" y="0"/>
            <a:ext cx="6858000" cy="12191999"/>
          </a:xfrm>
          <a:solidFill>
            <a:schemeClr val="tx1"/>
          </a:solidFill>
        </p:spPr>
        <p:txBody>
          <a:bodyPr/>
          <a:lstStyle/>
          <a:p>
            <a:endParaRPr lang="en-US" dirty="0"/>
          </a:p>
        </p:txBody>
      </p:sp>
      <p:pic>
        <p:nvPicPr>
          <p:cNvPr id="4" name="Content Placeholder 3">
            <a:extLst>
              <a:ext uri="{FF2B5EF4-FFF2-40B4-BE49-F238E27FC236}">
                <a16:creationId xmlns:a16="http://schemas.microsoft.com/office/drawing/2014/main" id="{D45CE132-889C-46A6-96BD-0D2E16E90283}"/>
              </a:ext>
            </a:extLst>
          </p:cNvPr>
          <p:cNvPicPr>
            <a:picLocks noChangeAspect="1"/>
          </p:cNvPicPr>
          <p:nvPr/>
        </p:nvPicPr>
        <p:blipFill rotWithShape="1">
          <a:blip r:embed="rId2"/>
          <a:srcRect r="60092" b="1"/>
          <a:stretch/>
        </p:blipFill>
        <p:spPr>
          <a:xfrm>
            <a:off x="471487" y="393510"/>
            <a:ext cx="5661637" cy="6667690"/>
          </a:xfrm>
          <a:prstGeom prst="rect">
            <a:avLst/>
          </a:prstGeom>
        </p:spPr>
      </p:pic>
      <p:sp>
        <p:nvSpPr>
          <p:cNvPr id="5" name="TextBox 4">
            <a:extLst>
              <a:ext uri="{FF2B5EF4-FFF2-40B4-BE49-F238E27FC236}">
                <a16:creationId xmlns:a16="http://schemas.microsoft.com/office/drawing/2014/main" id="{635B832B-49CC-4DC3-854A-3C033E9437BE}"/>
              </a:ext>
            </a:extLst>
          </p:cNvPr>
          <p:cNvSpPr txBox="1"/>
          <p:nvPr/>
        </p:nvSpPr>
        <p:spPr>
          <a:xfrm>
            <a:off x="576344" y="7454710"/>
            <a:ext cx="5556780" cy="3539430"/>
          </a:xfrm>
          <a:prstGeom prst="rect">
            <a:avLst/>
          </a:prstGeom>
          <a:solidFill>
            <a:schemeClr val="bg2"/>
          </a:solidFill>
        </p:spPr>
        <p:txBody>
          <a:bodyPr wrap="square" rtlCol="0">
            <a:spAutoFit/>
          </a:bodyPr>
          <a:lstStyle/>
          <a:p>
            <a:pPr algn="ctr"/>
            <a:endParaRPr lang="en-US" sz="3200" dirty="0"/>
          </a:p>
          <a:p>
            <a:pPr algn="ctr"/>
            <a:r>
              <a:rPr lang="en-US" sz="3200" dirty="0"/>
              <a:t>At the end of the day people won’t remember what you said or did, they will remember how you made them feel.</a:t>
            </a:r>
          </a:p>
          <a:p>
            <a:endParaRPr lang="en-US" sz="3200" dirty="0"/>
          </a:p>
          <a:p>
            <a:pPr algn="ctr"/>
            <a:r>
              <a:rPr lang="en-US" sz="3200" dirty="0">
                <a:latin typeface="Brush Script MT" panose="03060802040406070304" pitchFamily="66" charset="0"/>
              </a:rPr>
              <a:t>-Maya Angelou-</a:t>
            </a:r>
          </a:p>
        </p:txBody>
      </p:sp>
    </p:spTree>
    <p:extLst>
      <p:ext uri="{BB962C8B-B14F-4D97-AF65-F5344CB8AC3E}">
        <p14:creationId xmlns:p14="http://schemas.microsoft.com/office/powerpoint/2010/main" val="179810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alpha val="56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14E64-14AE-1E46-A75E-AD0EF404AE29}"/>
              </a:ext>
            </a:extLst>
          </p:cNvPr>
          <p:cNvSpPr>
            <a:spLocks noGrp="1"/>
          </p:cNvSpPr>
          <p:nvPr>
            <p:ph type="title"/>
          </p:nvPr>
        </p:nvSpPr>
        <p:spPr>
          <a:xfrm>
            <a:off x="471483" y="350394"/>
            <a:ext cx="5915025" cy="874886"/>
          </a:xfrm>
        </p:spPr>
        <p:txBody>
          <a:bodyPr>
            <a:normAutofit/>
          </a:bodyPr>
          <a:lstStyle/>
          <a:p>
            <a:pPr algn="ctr"/>
            <a:r>
              <a:rPr lang="en-US" sz="3600" dirty="0">
                <a:solidFill>
                  <a:srgbClr val="0D1582"/>
                </a:solidFill>
                <a:latin typeface="Poppins"/>
                <a:cs typeface="Poppins"/>
              </a:rPr>
              <a:t>For Role Play</a:t>
            </a:r>
            <a:endParaRPr lang="en-US" dirty="0">
              <a:solidFill>
                <a:srgbClr val="0D1582"/>
              </a:solidFill>
              <a:latin typeface="Poppins" pitchFamily="2" charset="77"/>
              <a:cs typeface="Poppins" pitchFamily="2" charset="77"/>
            </a:endParaRPr>
          </a:p>
        </p:txBody>
      </p:sp>
      <p:sp>
        <p:nvSpPr>
          <p:cNvPr id="3" name="Content Placeholder 2">
            <a:extLst>
              <a:ext uri="{FF2B5EF4-FFF2-40B4-BE49-F238E27FC236}">
                <a16:creationId xmlns:a16="http://schemas.microsoft.com/office/drawing/2014/main" id="{E4CF89CB-50AD-944A-8CCA-C412FEDA2E5D}"/>
              </a:ext>
            </a:extLst>
          </p:cNvPr>
          <p:cNvSpPr>
            <a:spLocks noGrp="1"/>
          </p:cNvSpPr>
          <p:nvPr>
            <p:ph idx="1"/>
          </p:nvPr>
        </p:nvSpPr>
        <p:spPr>
          <a:xfrm>
            <a:off x="235737" y="1225280"/>
            <a:ext cx="6386515" cy="2127520"/>
          </a:xfrm>
        </p:spPr>
        <p:txBody>
          <a:bodyPr vert="horz" lIns="91440" tIns="45720" rIns="91440" bIns="45720" rtlCol="0" anchor="t">
            <a:noAutofit/>
          </a:bodyPr>
          <a:lstStyle/>
          <a:p>
            <a:pPr marL="0" lvl="0" indent="0" fontAlgn="base">
              <a:buNone/>
            </a:pPr>
            <a:endParaRPr lang="en-US" sz="800" dirty="0">
              <a:latin typeface="+mj-lt"/>
            </a:endParaRPr>
          </a:p>
          <a:p>
            <a:pPr marL="0" lvl="0" indent="0" fontAlgn="base">
              <a:buNone/>
            </a:pPr>
            <a:r>
              <a:rPr lang="en-US" sz="3000" dirty="0">
                <a:latin typeface="+mj-lt"/>
              </a:rPr>
              <a:t>Consider the definitions of “intent,” “impact,” and “intention-impact gap” below.</a:t>
            </a:r>
          </a:p>
          <a:p>
            <a:pPr marL="0" lvl="0" indent="0" fontAlgn="base">
              <a:buNone/>
            </a:pPr>
            <a:endParaRPr lang="en-US" sz="800" dirty="0">
              <a:latin typeface="+mj-lt"/>
            </a:endParaRPr>
          </a:p>
          <a:p>
            <a:pPr marL="0" indent="0" fontAlgn="base">
              <a:buNone/>
            </a:pPr>
            <a:r>
              <a:rPr lang="en-US" sz="2800" dirty="0">
                <a:latin typeface="+mj-lt"/>
                <a:cs typeface="Calibri Light"/>
              </a:rPr>
              <a:t>Questions for the class after the role play:</a:t>
            </a:r>
          </a:p>
        </p:txBody>
      </p:sp>
      <p:graphicFrame>
        <p:nvGraphicFramePr>
          <p:cNvPr id="5" name="Table 5">
            <a:extLst>
              <a:ext uri="{FF2B5EF4-FFF2-40B4-BE49-F238E27FC236}">
                <a16:creationId xmlns:a16="http://schemas.microsoft.com/office/drawing/2014/main" id="{2DD8CBE0-A261-D44F-BA17-0BA2241E2C72}"/>
              </a:ext>
            </a:extLst>
          </p:cNvPr>
          <p:cNvGraphicFramePr>
            <a:graphicFrameLocks noGrp="1"/>
          </p:cNvGraphicFramePr>
          <p:nvPr>
            <p:extLst>
              <p:ext uri="{D42A27DB-BD31-4B8C-83A1-F6EECF244321}">
                <p14:modId xmlns:p14="http://schemas.microsoft.com/office/powerpoint/2010/main" val="1546911768"/>
              </p:ext>
            </p:extLst>
          </p:nvPr>
        </p:nvGraphicFramePr>
        <p:xfrm>
          <a:off x="598806" y="7530354"/>
          <a:ext cx="5787702" cy="4209454"/>
        </p:xfrm>
        <a:graphic>
          <a:graphicData uri="http://schemas.openxmlformats.org/drawingml/2006/table">
            <a:tbl>
              <a:tblPr>
                <a:tableStyleId>{5C22544A-7EE6-4342-B048-85BDC9FD1C3A}</a:tableStyleId>
              </a:tblPr>
              <a:tblGrid>
                <a:gridCol w="5787702">
                  <a:extLst>
                    <a:ext uri="{9D8B030D-6E8A-4147-A177-3AD203B41FA5}">
                      <a16:colId xmlns:a16="http://schemas.microsoft.com/office/drawing/2014/main" val="253145852"/>
                    </a:ext>
                  </a:extLst>
                </a:gridCol>
              </a:tblGrid>
              <a:tr h="113164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800" b="0" i="1" dirty="0">
                          <a:ln>
                            <a:solidFill>
                              <a:srgbClr val="0D1582"/>
                            </a:solidFill>
                          </a:ln>
                          <a:solidFill>
                            <a:srgbClr val="000000"/>
                          </a:solidFill>
                          <a:effectLst/>
                          <a:latin typeface="+mj-lt"/>
                        </a:rPr>
                        <a:t>Intention</a:t>
                      </a:r>
                      <a:r>
                        <a:rPr lang="en-US" sz="2800" b="0" i="0" dirty="0">
                          <a:ln>
                            <a:solidFill>
                              <a:srgbClr val="0D1582"/>
                            </a:solidFill>
                          </a:ln>
                          <a:solidFill>
                            <a:srgbClr val="000000"/>
                          </a:solidFill>
                          <a:effectLst/>
                          <a:latin typeface="+mj-lt"/>
                        </a:rPr>
                        <a:t>: what we mean by our words and our actions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D1582">
                        <a:alpha val="4000"/>
                      </a:srgbClr>
                    </a:solidFill>
                  </a:tcPr>
                </a:tc>
                <a:extLst>
                  <a:ext uri="{0D108BD9-81ED-4DB2-BD59-A6C34878D82A}">
                    <a16:rowId xmlns:a16="http://schemas.microsoft.com/office/drawing/2014/main" val="3150507920"/>
                  </a:ext>
                </a:extLst>
              </a:tr>
              <a:tr h="106606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800" b="0" i="1" dirty="0">
                          <a:ln>
                            <a:solidFill>
                              <a:srgbClr val="0D1582"/>
                            </a:solidFill>
                          </a:ln>
                          <a:solidFill>
                            <a:srgbClr val="000000"/>
                          </a:solidFill>
                          <a:effectLst/>
                          <a:latin typeface="+mj-lt"/>
                        </a:rPr>
                        <a:t>Impact</a:t>
                      </a:r>
                      <a:r>
                        <a:rPr lang="en-US" sz="2800" b="0" i="0" dirty="0">
                          <a:ln>
                            <a:solidFill>
                              <a:srgbClr val="0D1582"/>
                            </a:solidFill>
                          </a:ln>
                          <a:solidFill>
                            <a:srgbClr val="000000"/>
                          </a:solidFill>
                          <a:effectLst/>
                          <a:latin typeface="+mj-lt"/>
                        </a:rPr>
                        <a:t>: what others feel from these words and actions</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alpha val="238"/>
                      </a:srgbClr>
                    </a:solidFill>
                  </a:tcPr>
                </a:tc>
                <a:extLst>
                  <a:ext uri="{0D108BD9-81ED-4DB2-BD59-A6C34878D82A}">
                    <a16:rowId xmlns:a16="http://schemas.microsoft.com/office/drawing/2014/main" val="2418440944"/>
                  </a:ext>
                </a:extLst>
              </a:tr>
              <a:tr h="20117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800" b="0" i="1" dirty="0">
                          <a:ln>
                            <a:solidFill>
                              <a:srgbClr val="0D1582"/>
                            </a:solidFill>
                          </a:ln>
                          <a:solidFill>
                            <a:srgbClr val="000000"/>
                          </a:solidFill>
                          <a:effectLst/>
                          <a:latin typeface="+mj-lt"/>
                        </a:rPr>
                        <a:t>Intention-impact gap</a:t>
                      </a:r>
                      <a:r>
                        <a:rPr lang="en-US" sz="2800" b="0" i="0" dirty="0">
                          <a:ln>
                            <a:solidFill>
                              <a:srgbClr val="0D1582"/>
                            </a:solidFill>
                          </a:ln>
                          <a:solidFill>
                            <a:srgbClr val="000000"/>
                          </a:solidFill>
                          <a:effectLst/>
                          <a:latin typeface="+mj-lt"/>
                        </a:rPr>
                        <a:t>: the space between what we mean by our words and actions and </a:t>
                      </a:r>
                      <a:r>
                        <a:rPr lang="en-US" sz="2800" b="0" i="0" kern="1200" dirty="0">
                          <a:ln>
                            <a:solidFill>
                              <a:srgbClr val="0D1582"/>
                            </a:solidFill>
                          </a:ln>
                          <a:solidFill>
                            <a:schemeClr val="tx1"/>
                          </a:solidFill>
                          <a:effectLst/>
                          <a:latin typeface="+mj-lt"/>
                          <a:ea typeface="+mn-ea"/>
                          <a:cs typeface="+mn-cs"/>
                        </a:rPr>
                        <a:t>how others feel from our words and actions</a:t>
                      </a:r>
                      <a:endParaRPr lang="en-US" sz="2800" b="0" i="0" dirty="0">
                        <a:ln>
                          <a:solidFill>
                            <a:srgbClr val="0D1582"/>
                          </a:solidFill>
                        </a:ln>
                        <a:solidFill>
                          <a:srgbClr val="000000"/>
                        </a:solidFill>
                        <a:effectLst/>
                        <a:latin typeface="+mj-lt"/>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D1582">
                        <a:alpha val="4000"/>
                      </a:srgbClr>
                    </a:solidFill>
                  </a:tcPr>
                </a:tc>
                <a:extLst>
                  <a:ext uri="{0D108BD9-81ED-4DB2-BD59-A6C34878D82A}">
                    <a16:rowId xmlns:a16="http://schemas.microsoft.com/office/drawing/2014/main" val="2762249274"/>
                  </a:ext>
                </a:extLst>
              </a:tr>
            </a:tbl>
          </a:graphicData>
        </a:graphic>
      </p:graphicFrame>
      <p:sp>
        <p:nvSpPr>
          <p:cNvPr id="7" name="TextBox 6">
            <a:extLst>
              <a:ext uri="{FF2B5EF4-FFF2-40B4-BE49-F238E27FC236}">
                <a16:creationId xmlns:a16="http://schemas.microsoft.com/office/drawing/2014/main" id="{8D342972-A805-3147-84DD-624E819A70ED}"/>
              </a:ext>
            </a:extLst>
          </p:cNvPr>
          <p:cNvSpPr txBox="1"/>
          <p:nvPr/>
        </p:nvSpPr>
        <p:spPr>
          <a:xfrm>
            <a:off x="471483" y="3456418"/>
            <a:ext cx="6213035" cy="3954929"/>
          </a:xfrm>
          <a:prstGeom prst="rect">
            <a:avLst/>
          </a:prstGeom>
          <a:noFill/>
        </p:spPr>
        <p:txBody>
          <a:bodyPr wrap="square" lIns="91440" tIns="45720" rIns="91440" bIns="45720" rtlCol="0" anchor="t">
            <a:spAutoFit/>
          </a:bodyPr>
          <a:lstStyle/>
          <a:p>
            <a:pPr>
              <a:buFont typeface="Symbol" panose="020B0604020202020204" pitchFamily="34" charset="0"/>
              <a:buChar char="•"/>
            </a:pPr>
            <a:r>
              <a:rPr lang="en-US" sz="2000" dirty="0">
                <a:latin typeface="Calibri Light"/>
                <a:cs typeface="Calibri"/>
              </a:rPr>
              <a:t>Has anything like this ever happened to you?</a:t>
            </a:r>
          </a:p>
          <a:p>
            <a:pPr>
              <a:buFont typeface="Symbol" panose="020B0604020202020204" pitchFamily="34" charset="0"/>
              <a:buChar char="•"/>
            </a:pPr>
            <a:r>
              <a:rPr lang="en-US" sz="2000" dirty="0">
                <a:latin typeface="Calibri Light"/>
                <a:cs typeface="Calibri"/>
              </a:rPr>
              <a:t>If you were bumped into, what was the impact on you of being bumped?</a:t>
            </a:r>
          </a:p>
          <a:p>
            <a:pPr>
              <a:buFont typeface="Symbol" panose="020B0604020202020204" pitchFamily="34" charset="0"/>
              <a:buChar char="•"/>
            </a:pPr>
            <a:r>
              <a:rPr lang="en-US" sz="2000" dirty="0">
                <a:latin typeface="Calibri Light"/>
                <a:cs typeface="Calibri"/>
              </a:rPr>
              <a:t>If you bumped into someone else, what was your intention? Did you mean to annoy or hurt them?</a:t>
            </a:r>
          </a:p>
          <a:p>
            <a:pPr>
              <a:buFont typeface="Symbol" panose="020B0604020202020204" pitchFamily="34" charset="0"/>
              <a:buChar char="•"/>
            </a:pPr>
            <a:r>
              <a:rPr lang="en-US" sz="2000" dirty="0">
                <a:latin typeface="Calibri Light"/>
                <a:cs typeface="Calibri"/>
              </a:rPr>
              <a:t>If you are ever in the situation of accidentally bumping into someone in the hallway, what can you do to possibly fill in the gap between your intention (to do no harm) and the impact (ouch! that hurt!)?</a:t>
            </a:r>
          </a:p>
          <a:p>
            <a:pPr>
              <a:buFont typeface="Arial" panose="020B0604020202020204" pitchFamily="34" charset="0"/>
              <a:buChar char="•"/>
            </a:pPr>
            <a:endParaRPr lang="en-US" sz="2000" dirty="0">
              <a:latin typeface="Calibri Light"/>
              <a:cs typeface="Calibri"/>
            </a:endParaRPr>
          </a:p>
          <a:p>
            <a:pPr>
              <a:buFont typeface="Arial" panose="020B0604020202020204" pitchFamily="34" charset="0"/>
              <a:buChar char="•"/>
            </a:pPr>
            <a:r>
              <a:rPr lang="en-US" sz="2000" dirty="0">
                <a:latin typeface="Calibri Light"/>
                <a:cs typeface="Calibri"/>
              </a:rPr>
              <a:t>Have the actors re-do the role play acting out the solutions students offer to fill the intention-impact gap.</a:t>
            </a:r>
          </a:p>
          <a:p>
            <a:pPr>
              <a:buFont typeface="Arial" panose="020B0604020202020204" pitchFamily="34" charset="0"/>
              <a:buChar char="•"/>
            </a:pPr>
            <a:endParaRPr lang="en-US" sz="1100" dirty="0">
              <a:latin typeface="Calibri"/>
              <a:cs typeface="Calibri"/>
            </a:endParaRPr>
          </a:p>
        </p:txBody>
      </p:sp>
    </p:spTree>
    <p:extLst>
      <p:ext uri="{BB962C8B-B14F-4D97-AF65-F5344CB8AC3E}">
        <p14:creationId xmlns:p14="http://schemas.microsoft.com/office/powerpoint/2010/main" val="339943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E3CD60-F89F-3640-A56F-E54A8BAB8CFA}"/>
              </a:ext>
            </a:extLst>
          </p:cNvPr>
          <p:cNvSpPr txBox="1"/>
          <p:nvPr/>
        </p:nvSpPr>
        <p:spPr>
          <a:xfrm>
            <a:off x="819150" y="699409"/>
            <a:ext cx="5219700" cy="861774"/>
          </a:xfrm>
          <a:prstGeom prst="rect">
            <a:avLst/>
          </a:prstGeom>
          <a:noFill/>
        </p:spPr>
        <p:txBody>
          <a:bodyPr wrap="square" lIns="91440" tIns="45720" rIns="91440" bIns="45720" rtlCol="0" anchor="t">
            <a:spAutoFit/>
          </a:bodyPr>
          <a:lstStyle/>
          <a:p>
            <a:pPr algn="ctr"/>
            <a:r>
              <a:rPr lang="en-US" sz="3200" dirty="0">
                <a:solidFill>
                  <a:srgbClr val="0D1582"/>
                </a:solidFill>
                <a:latin typeface="Poppins"/>
                <a:cs typeface="Poppins"/>
              </a:rPr>
              <a:t>For Role Play (cont.)</a:t>
            </a:r>
          </a:p>
          <a:p>
            <a:endParaRPr lang="en-US" dirty="0"/>
          </a:p>
        </p:txBody>
      </p:sp>
      <p:sp>
        <p:nvSpPr>
          <p:cNvPr id="3" name="TextBox 2">
            <a:extLst>
              <a:ext uri="{FF2B5EF4-FFF2-40B4-BE49-F238E27FC236}">
                <a16:creationId xmlns:a16="http://schemas.microsoft.com/office/drawing/2014/main" id="{CB4573EF-B5E8-5E40-AC19-1CB666C6D4E6}"/>
              </a:ext>
            </a:extLst>
          </p:cNvPr>
          <p:cNvSpPr txBox="1"/>
          <p:nvPr/>
        </p:nvSpPr>
        <p:spPr>
          <a:xfrm>
            <a:off x="820301" y="1552810"/>
            <a:ext cx="5361424" cy="7478970"/>
          </a:xfrm>
          <a:prstGeom prst="rect">
            <a:avLst/>
          </a:prstGeom>
          <a:noFill/>
        </p:spPr>
        <p:txBody>
          <a:bodyPr wrap="square" lIns="91440" tIns="45720" rIns="91440" bIns="45720" rtlCol="0" anchor="t">
            <a:spAutoFit/>
          </a:bodyPr>
          <a:lstStyle/>
          <a:p>
            <a:pPr fontAlgn="base"/>
            <a:r>
              <a:rPr lang="en-US" sz="2900" dirty="0">
                <a:latin typeface="Calibri Light"/>
                <a:cs typeface="Calibri Light"/>
              </a:rPr>
              <a:t>Consider the definition of “suspending judgment” below.</a:t>
            </a:r>
          </a:p>
          <a:p>
            <a:pPr fontAlgn="base"/>
            <a:endParaRPr lang="en-US" sz="2900" dirty="0">
              <a:latin typeface="Calibri Light"/>
              <a:cs typeface="Calibri Light"/>
            </a:endParaRPr>
          </a:p>
          <a:p>
            <a:pPr fontAlgn="base"/>
            <a:r>
              <a:rPr lang="en-US" sz="2900" dirty="0">
                <a:latin typeface="Calibri Light"/>
                <a:cs typeface="Calibri Light"/>
              </a:rPr>
              <a:t>Discuss with the class:</a:t>
            </a:r>
            <a:endParaRPr lang="en-US" sz="2900">
              <a:latin typeface="Calibri Light"/>
              <a:cs typeface="Calibri Light"/>
            </a:endParaRPr>
          </a:p>
          <a:p>
            <a:pPr fontAlgn="base"/>
            <a:endParaRPr lang="en-US" sz="2800" dirty="0">
              <a:latin typeface="Calibri Light"/>
              <a:cs typeface="Calibri"/>
            </a:endParaRPr>
          </a:p>
          <a:p>
            <a:pPr>
              <a:buFont typeface="Arial" panose="020B0604020202020204" pitchFamily="34" charset="0"/>
              <a:buChar char="•"/>
            </a:pPr>
            <a:r>
              <a:rPr lang="en-US" sz="2800" dirty="0">
                <a:latin typeface="Calibri Light"/>
                <a:cs typeface="Calibri Light"/>
              </a:rPr>
              <a:t>When you saw someone being bumped, did you have any judgments about the person who ran into them? What were your judgments? </a:t>
            </a:r>
            <a:endParaRPr lang="en-US" sz="2800">
              <a:latin typeface="Calibri Light"/>
              <a:cs typeface="Calibri Light"/>
            </a:endParaRPr>
          </a:p>
          <a:p>
            <a:pPr>
              <a:buFont typeface="Arial" panose="020B0604020202020204" pitchFamily="34" charset="0"/>
              <a:buChar char="•"/>
            </a:pPr>
            <a:r>
              <a:rPr lang="en-US" sz="2800" dirty="0">
                <a:latin typeface="Calibri Light"/>
                <a:cs typeface="Calibri Light"/>
              </a:rPr>
              <a:t>In this case, or in related situations, was your judgment right...or wrong? </a:t>
            </a:r>
            <a:endParaRPr lang="en-US" sz="2800">
              <a:latin typeface="Calibri Light"/>
              <a:cs typeface="Calibri Light"/>
            </a:endParaRPr>
          </a:p>
          <a:p>
            <a:pPr>
              <a:buFont typeface="Arial" panose="020B0604020202020204" pitchFamily="34" charset="0"/>
              <a:buChar char="•"/>
            </a:pPr>
            <a:r>
              <a:rPr lang="en-US" sz="2800" dirty="0">
                <a:latin typeface="Calibri Light"/>
                <a:cs typeface="Calibri Light"/>
              </a:rPr>
              <a:t>Have you ever decided to suspend your judgment and learn more about the person’s intention?</a:t>
            </a:r>
            <a:endParaRPr lang="en-US" sz="2800">
              <a:latin typeface="Calibri Light"/>
              <a:cs typeface="Calibri Light"/>
            </a:endParaRPr>
          </a:p>
          <a:p>
            <a:pPr>
              <a:buFont typeface="Arial" panose="020B0604020202020204" pitchFamily="34" charset="0"/>
              <a:buChar char="•"/>
            </a:pPr>
            <a:r>
              <a:rPr lang="en-US" sz="2800" dirty="0">
                <a:latin typeface="Calibri Light"/>
                <a:cs typeface="Calibri Light"/>
              </a:rPr>
              <a:t>What happened as a result? </a:t>
            </a:r>
            <a:r>
              <a:rPr lang="en-US" sz="2400" dirty="0">
                <a:latin typeface="Calibri Light"/>
                <a:cs typeface="Calibri Light"/>
              </a:rPr>
              <a:t> </a:t>
            </a:r>
          </a:p>
        </p:txBody>
      </p:sp>
      <p:graphicFrame>
        <p:nvGraphicFramePr>
          <p:cNvPr id="4" name="Table 3">
            <a:extLst>
              <a:ext uri="{FF2B5EF4-FFF2-40B4-BE49-F238E27FC236}">
                <a16:creationId xmlns:a16="http://schemas.microsoft.com/office/drawing/2014/main" id="{9098E57D-4767-6F4B-BABE-197050C2B831}"/>
              </a:ext>
            </a:extLst>
          </p:cNvPr>
          <p:cNvGraphicFramePr>
            <a:graphicFrameLocks noGrp="1"/>
          </p:cNvGraphicFramePr>
          <p:nvPr>
            <p:extLst>
              <p:ext uri="{D42A27DB-BD31-4B8C-83A1-F6EECF244321}">
                <p14:modId xmlns:p14="http://schemas.microsoft.com/office/powerpoint/2010/main" val="3744192099"/>
              </p:ext>
            </p:extLst>
          </p:nvPr>
        </p:nvGraphicFramePr>
        <p:xfrm>
          <a:off x="819150" y="9517207"/>
          <a:ext cx="5362575" cy="1798320"/>
        </p:xfrm>
        <a:graphic>
          <a:graphicData uri="http://schemas.openxmlformats.org/drawingml/2006/table">
            <a:tbl>
              <a:tblPr firstRow="1" bandRow="1">
                <a:tableStyleId>{5940675A-B579-460E-94D1-54222C63F5DA}</a:tableStyleId>
              </a:tblPr>
              <a:tblGrid>
                <a:gridCol w="5362575">
                  <a:extLst>
                    <a:ext uri="{9D8B030D-6E8A-4147-A177-3AD203B41FA5}">
                      <a16:colId xmlns:a16="http://schemas.microsoft.com/office/drawing/2014/main" val="1762566240"/>
                    </a:ext>
                  </a:extLst>
                </a:gridCol>
              </a:tblGrid>
              <a:tr h="370840">
                <a:tc>
                  <a:txBody>
                    <a:bodyPr/>
                    <a:lstStyle/>
                    <a:p>
                      <a:r>
                        <a:rPr lang="en-US" sz="2800" b="0" i="1" kern="1200" dirty="0">
                          <a:solidFill>
                            <a:srgbClr val="0D1582"/>
                          </a:solidFill>
                          <a:effectLst/>
                          <a:latin typeface="+mn-lt"/>
                          <a:ea typeface="+mn-ea"/>
                          <a:cs typeface="+mn-cs"/>
                        </a:rPr>
                        <a:t>Suspending judgment</a:t>
                      </a:r>
                      <a:r>
                        <a:rPr lang="en-US" sz="2800" b="0" i="0" kern="1200" dirty="0">
                          <a:solidFill>
                            <a:srgbClr val="0D1582"/>
                          </a:solidFill>
                          <a:effectLst/>
                          <a:latin typeface="+mn-lt"/>
                          <a:ea typeface="+mn-ea"/>
                          <a:cs typeface="+mn-cs"/>
                        </a:rPr>
                        <a:t>: to decide not to make a firm decision or judgment about something until you know more about it </a:t>
                      </a:r>
                      <a:endParaRPr lang="en-US" sz="2800" dirty="0">
                        <a:solidFill>
                          <a:srgbClr val="0D1582"/>
                        </a:solidFill>
                      </a:endParaRPr>
                    </a:p>
                  </a:txBody>
                  <a:tcPr>
                    <a:solidFill>
                      <a:srgbClr val="0D1582">
                        <a:alpha val="5000"/>
                      </a:srgbClr>
                    </a:solidFill>
                  </a:tcPr>
                </a:tc>
                <a:extLst>
                  <a:ext uri="{0D108BD9-81ED-4DB2-BD59-A6C34878D82A}">
                    <a16:rowId xmlns:a16="http://schemas.microsoft.com/office/drawing/2014/main" val="152878237"/>
                  </a:ext>
                </a:extLst>
              </a:tr>
            </a:tbl>
          </a:graphicData>
        </a:graphic>
      </p:graphicFrame>
    </p:spTree>
    <p:extLst>
      <p:ext uri="{BB962C8B-B14F-4D97-AF65-F5344CB8AC3E}">
        <p14:creationId xmlns:p14="http://schemas.microsoft.com/office/powerpoint/2010/main" val="17171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3849-955D-1045-96C7-23EAB8F61B29}"/>
              </a:ext>
            </a:extLst>
          </p:cNvPr>
          <p:cNvSpPr txBox="1">
            <a:spLocks/>
          </p:cNvSpPr>
          <p:nvPr/>
        </p:nvSpPr>
        <p:spPr>
          <a:xfrm>
            <a:off x="471487" y="733780"/>
            <a:ext cx="5915025" cy="1264353"/>
          </a:xfrm>
          <a:prstGeom prst="rect">
            <a:avLst/>
          </a:prstGeom>
        </p:spPr>
        <p:txBody>
          <a:bodyPr>
            <a:normAutofit fontScale="900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a:solidFill>
                  <a:srgbClr val="0D1582"/>
                </a:solidFill>
                <a:latin typeface="Poppins Light" pitchFamily="2" charset="77"/>
                <a:cs typeface="Poppins Light" pitchFamily="2" charset="77"/>
              </a:rPr>
              <a:t>For Pair-Share with your Conversation Partner (after watching the video)</a:t>
            </a:r>
          </a:p>
        </p:txBody>
      </p:sp>
      <p:sp>
        <p:nvSpPr>
          <p:cNvPr id="3" name="Content Placeholder 2">
            <a:extLst>
              <a:ext uri="{FF2B5EF4-FFF2-40B4-BE49-F238E27FC236}">
                <a16:creationId xmlns:a16="http://schemas.microsoft.com/office/drawing/2014/main" id="{97A7C986-A78E-224B-B25A-1CC405DB1028}"/>
              </a:ext>
            </a:extLst>
          </p:cNvPr>
          <p:cNvSpPr txBox="1">
            <a:spLocks/>
          </p:cNvSpPr>
          <p:nvPr/>
        </p:nvSpPr>
        <p:spPr>
          <a:xfrm>
            <a:off x="369452" y="1998133"/>
            <a:ext cx="6119095" cy="9670746"/>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base">
              <a:buFont typeface="Arial" panose="020B0604020202020204" pitchFamily="34" charset="0"/>
              <a:buNone/>
            </a:pPr>
            <a:r>
              <a:rPr lang="en-US" sz="2900" dirty="0">
                <a:latin typeface="+mj-lt"/>
              </a:rPr>
              <a:t>In conversation with your shoulder partner, respond to the following prompts:</a:t>
            </a:r>
          </a:p>
          <a:p>
            <a:pPr fontAlgn="base"/>
            <a:r>
              <a:rPr lang="en-US" sz="2900" dirty="0">
                <a:latin typeface="+mj-lt"/>
              </a:rPr>
              <a:t>At the beginning of the video, what do you think the boy intended to communicate by dropping the dog on the ground?  </a:t>
            </a:r>
          </a:p>
          <a:p>
            <a:pPr fontAlgn="base"/>
            <a:r>
              <a:rPr lang="en-US" sz="2900" dirty="0">
                <a:latin typeface="+mj-lt"/>
              </a:rPr>
              <a:t>What impact do you think the boy’s action had on the dog? </a:t>
            </a:r>
          </a:p>
          <a:p>
            <a:pPr fontAlgn="base"/>
            <a:r>
              <a:rPr lang="en-US" sz="2900" dirty="0">
                <a:latin typeface="+mj-lt"/>
              </a:rPr>
              <a:t>When you saw the boy drop the dog, did you judge the boy for this action or suspend your judgment? Share with your partner why you did or did not suspend your judgment of the boy. </a:t>
            </a:r>
          </a:p>
          <a:p>
            <a:pPr fontAlgn="base"/>
            <a:r>
              <a:rPr lang="en-US" sz="2900" dirty="0">
                <a:latin typeface="+mj-lt"/>
              </a:rPr>
              <a:t>When you learned more about the boy by the end of the film, did it change your understanding of his intention, of why he might have dropped the dog?  </a:t>
            </a:r>
          </a:p>
          <a:p>
            <a:pPr fontAlgn="base"/>
            <a:r>
              <a:rPr lang="en-US" sz="2900" dirty="0">
                <a:latin typeface="+mj-lt"/>
              </a:rPr>
              <a:t>How do you think the quote by Maya Angelou, “At the end of the day, people won’t remember what you said or did, they will remember how you made them feel” relates to our conversations today about intent, impact, and suspending judgment? </a:t>
            </a:r>
          </a:p>
          <a:p>
            <a:endParaRPr lang="en-US" dirty="0"/>
          </a:p>
        </p:txBody>
      </p:sp>
    </p:spTree>
    <p:extLst>
      <p:ext uri="{BB962C8B-B14F-4D97-AF65-F5344CB8AC3E}">
        <p14:creationId xmlns:p14="http://schemas.microsoft.com/office/powerpoint/2010/main" val="93532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EA97-4365-4B0B-9B57-86DEE298540B}"/>
              </a:ext>
            </a:extLst>
          </p:cNvPr>
          <p:cNvSpPr>
            <a:spLocks noGrp="1"/>
          </p:cNvSpPr>
          <p:nvPr>
            <p:ph type="title"/>
          </p:nvPr>
        </p:nvSpPr>
        <p:spPr>
          <a:xfrm>
            <a:off x="246528" y="631861"/>
            <a:ext cx="6364942" cy="1645512"/>
          </a:xfrm>
        </p:spPr>
        <p:txBody>
          <a:bodyPr>
            <a:normAutofit/>
          </a:bodyPr>
          <a:lstStyle/>
          <a:p>
            <a:pPr algn="ctr"/>
            <a:r>
              <a:rPr lang="en-US" sz="3400" dirty="0">
                <a:solidFill>
                  <a:srgbClr val="0D1582"/>
                </a:solidFill>
                <a:latin typeface="Poppins" pitchFamily="2" charset="77"/>
                <a:cs typeface="Poppins" pitchFamily="2" charset="77"/>
              </a:rPr>
              <a:t>For Sharing Out and Closing</a:t>
            </a:r>
          </a:p>
        </p:txBody>
      </p:sp>
      <p:sp>
        <p:nvSpPr>
          <p:cNvPr id="3" name="Content Placeholder 2">
            <a:extLst>
              <a:ext uri="{FF2B5EF4-FFF2-40B4-BE49-F238E27FC236}">
                <a16:creationId xmlns:a16="http://schemas.microsoft.com/office/drawing/2014/main" id="{A08D96E9-7202-42A6-8711-67F217248006}"/>
              </a:ext>
            </a:extLst>
          </p:cNvPr>
          <p:cNvSpPr>
            <a:spLocks noGrp="1"/>
          </p:cNvSpPr>
          <p:nvPr>
            <p:ph idx="1"/>
          </p:nvPr>
        </p:nvSpPr>
        <p:spPr>
          <a:xfrm>
            <a:off x="471486" y="2277373"/>
            <a:ext cx="5915025" cy="5932445"/>
          </a:xfrm>
        </p:spPr>
        <p:txBody>
          <a:bodyPr>
            <a:normAutofit/>
          </a:bodyPr>
          <a:lstStyle/>
          <a:p>
            <a:pPr marL="0" lvl="0" indent="0" algn="ctr">
              <a:buNone/>
            </a:pPr>
            <a:endParaRPr lang="en-US" sz="3200" dirty="0">
              <a:solidFill>
                <a:srgbClr val="000000"/>
              </a:solidFill>
              <a:latin typeface="Poppins" pitchFamily="2" charset="77"/>
              <a:cs typeface="Poppins" pitchFamily="2" charset="77"/>
            </a:endParaRPr>
          </a:p>
          <a:p>
            <a:r>
              <a:rPr lang="en-US" sz="3100" dirty="0">
                <a:latin typeface="+mj-lt"/>
              </a:rPr>
              <a:t>Did anyone want to share any a-ha moments you had during your conversations? </a:t>
            </a:r>
          </a:p>
          <a:p>
            <a:pPr marL="0" indent="0">
              <a:buNone/>
            </a:pPr>
            <a:endParaRPr lang="en-US" sz="3100" dirty="0">
              <a:latin typeface="+mj-lt"/>
            </a:endParaRPr>
          </a:p>
          <a:p>
            <a:r>
              <a:rPr lang="en-US" sz="3100" dirty="0">
                <a:latin typeface="+mj-lt"/>
              </a:rPr>
              <a:t>Was there anything that struck you or that you’ll continue to think about after this class? </a:t>
            </a:r>
          </a:p>
          <a:p>
            <a:pPr marL="0" lvl="0" indent="0" algn="ctr">
              <a:buNone/>
            </a:pPr>
            <a:endParaRPr lang="en-US" sz="3200" dirty="0">
              <a:solidFill>
                <a:srgbClr val="000000"/>
              </a:solidFill>
              <a:latin typeface="Poppins" pitchFamily="2" charset="77"/>
              <a:cs typeface="Poppins" pitchFamily="2" charset="77"/>
            </a:endParaRPr>
          </a:p>
          <a:p>
            <a:pPr marL="0" lvl="0" indent="0" algn="ctr">
              <a:buNone/>
            </a:pPr>
            <a:endParaRPr lang="en-US" sz="3200" dirty="0">
              <a:solidFill>
                <a:srgbClr val="000000"/>
              </a:solidFill>
              <a:latin typeface="Poppins" pitchFamily="2" charset="77"/>
              <a:cs typeface="Poppins" pitchFamily="2" charset="77"/>
            </a:endParaRPr>
          </a:p>
        </p:txBody>
      </p:sp>
    </p:spTree>
    <p:extLst>
      <p:ext uri="{BB962C8B-B14F-4D97-AF65-F5344CB8AC3E}">
        <p14:creationId xmlns:p14="http://schemas.microsoft.com/office/powerpoint/2010/main" val="3013045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5EEE3F5FA9C54F8ADECFAE94F27DEF" ma:contentTypeVersion="16" ma:contentTypeDescription="Create a new document." ma:contentTypeScope="" ma:versionID="de916d2732989b432a883fa580732e57">
  <xsd:schema xmlns:xsd="http://www.w3.org/2001/XMLSchema" xmlns:xs="http://www.w3.org/2001/XMLSchema" xmlns:p="http://schemas.microsoft.com/office/2006/metadata/properties" xmlns:ns3="8c706172-af7c-4325-8bed-1c17a2364416" xmlns:ns4="1023b47c-0af6-4768-839c-2f82288b3af2" targetNamespace="http://schemas.microsoft.com/office/2006/metadata/properties" ma:root="true" ma:fieldsID="75b9781389b34c57b867ca084905eda0" ns3:_="" ns4:_="">
    <xsd:import namespace="8c706172-af7c-4325-8bed-1c17a2364416"/>
    <xsd:import namespace="1023b47c-0af6-4768-839c-2f82288b3af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06172-af7c-4325-8bed-1c17a2364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23b47c-0af6-4768-839c-2f82288b3a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c706172-af7c-4325-8bed-1c17a2364416" xsi:nil="true"/>
  </documentManagement>
</p:properties>
</file>

<file path=customXml/itemProps1.xml><?xml version="1.0" encoding="utf-8"?>
<ds:datastoreItem xmlns:ds="http://schemas.openxmlformats.org/officeDocument/2006/customXml" ds:itemID="{D9E37ED8-2991-48DD-96E6-B5AA8FF04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06172-af7c-4325-8bed-1c17a2364416"/>
    <ds:schemaRef ds:uri="1023b47c-0af6-4768-839c-2f82288b3a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32C257-15AD-4B6B-85FE-A9AF1BAE1869}">
  <ds:schemaRefs>
    <ds:schemaRef ds:uri="http://schemas.microsoft.com/sharepoint/v3/contenttype/forms"/>
  </ds:schemaRefs>
</ds:datastoreItem>
</file>

<file path=customXml/itemProps3.xml><?xml version="1.0" encoding="utf-8"?>
<ds:datastoreItem xmlns:ds="http://schemas.openxmlformats.org/officeDocument/2006/customXml" ds:itemID="{CECBB7DC-53D1-460C-BA85-7F2DA1FCA3DB}">
  <ds:schemaRefs>
    <ds:schemaRef ds:uri="http://schemas.microsoft.com/office/2006/metadata/properties"/>
    <ds:schemaRef ds:uri="http://purl.org/dc/terms/"/>
    <ds:schemaRef ds:uri="http://purl.org/dc/elements/1.1/"/>
    <ds:schemaRef ds:uri="8c706172-af7c-4325-8bed-1c17a2364416"/>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1023b47c-0af6-4768-839c-2f82288b3af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216</TotalTime>
  <Words>661</Words>
  <Application>Microsoft Office PowerPoint</Application>
  <PresentationFormat>Widescreen</PresentationFormat>
  <Paragraphs>50</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Brush Script MT</vt:lpstr>
      <vt:lpstr>Calibri</vt:lpstr>
      <vt:lpstr>Calibri Light</vt:lpstr>
      <vt:lpstr>Poppins</vt:lpstr>
      <vt:lpstr>Poppins Light</vt:lpstr>
      <vt:lpstr>Symbol</vt:lpstr>
      <vt:lpstr>office theme</vt:lpstr>
      <vt:lpstr>SpeakOut with Advocatr</vt:lpstr>
      <vt:lpstr>PowerPoint Presentation</vt:lpstr>
      <vt:lpstr>For Role Play</vt:lpstr>
      <vt:lpstr>PowerPoint Presentation</vt:lpstr>
      <vt:lpstr>PowerPoint Presentation</vt:lpstr>
      <vt:lpstr>For Sharing Out and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McClure</dc:creator>
  <cp:lastModifiedBy>Rita Svanks</cp:lastModifiedBy>
  <cp:revision>87</cp:revision>
  <cp:lastPrinted>2023-06-28T17:39:24Z</cp:lastPrinted>
  <dcterms:created xsi:type="dcterms:W3CDTF">2022-03-18T15:26:52Z</dcterms:created>
  <dcterms:modified xsi:type="dcterms:W3CDTF">2023-08-01T20:36:18Z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0x010100455EEE3F5FA9C54F8ADECFAE94F27DEF</vt:lpwstr>
  </property>
</Properties>
</file>